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varScale="1">
        <p:scale>
          <a:sx n="79" d="100"/>
          <a:sy n="79" d="100"/>
        </p:scale>
        <p:origin x="14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02E4E2-1658-4E81-93C2-009BDC4FD177}"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23293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2E4E2-1658-4E81-93C2-009BDC4FD177}"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30950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2E4E2-1658-4E81-93C2-009BDC4FD177}"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91280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2E4E2-1658-4E81-93C2-009BDC4FD177}"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99926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02E4E2-1658-4E81-93C2-009BDC4FD177}"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353045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02E4E2-1658-4E81-93C2-009BDC4FD177}"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385948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02E4E2-1658-4E81-93C2-009BDC4FD177}" type="datetimeFigureOut">
              <a:rPr lang="en-US" smtClean="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416980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02E4E2-1658-4E81-93C2-009BDC4FD177}" type="datetimeFigureOut">
              <a:rPr lang="en-US" smtClean="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31643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2E4E2-1658-4E81-93C2-009BDC4FD177}" type="datetimeFigureOut">
              <a:rPr lang="en-US" smtClean="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93671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02E4E2-1658-4E81-93C2-009BDC4FD177}"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28861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02E4E2-1658-4E81-93C2-009BDC4FD177}"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502D-1944-4CA5-94B2-60C5E53D8CC1}" type="slidenum">
              <a:rPr lang="en-US" smtClean="0"/>
              <a:t>‹#›</a:t>
            </a:fld>
            <a:endParaRPr lang="en-US"/>
          </a:p>
        </p:txBody>
      </p:sp>
    </p:spTree>
    <p:extLst>
      <p:ext uri="{BB962C8B-B14F-4D97-AF65-F5344CB8AC3E}">
        <p14:creationId xmlns:p14="http://schemas.microsoft.com/office/powerpoint/2010/main" val="288656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2E4E2-1658-4E81-93C2-009BDC4FD177}" type="datetimeFigureOut">
              <a:rPr lang="en-US" smtClean="0"/>
              <a:t>1/20/2021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8502D-1944-4CA5-94B2-60C5E53D8CC1}" type="slidenum">
              <a:rPr lang="en-US" smtClean="0"/>
              <a:t>‹#›</a:t>
            </a:fld>
            <a:endParaRPr lang="en-US"/>
          </a:p>
        </p:txBody>
      </p:sp>
    </p:spTree>
    <p:extLst>
      <p:ext uri="{BB962C8B-B14F-4D97-AF65-F5344CB8AC3E}">
        <p14:creationId xmlns:p14="http://schemas.microsoft.com/office/powerpoint/2010/main" val="2146668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66019"/>
            <a:ext cx="9424610" cy="5147733"/>
          </a:xfrm>
        </p:spPr>
        <p:txBody>
          <a:bodyPr/>
          <a:lstStyle/>
          <a:p>
            <a:endParaRPr lang="en-US" dirty="0"/>
          </a:p>
          <a:p>
            <a:endParaRPr lang="en-US" dirty="0"/>
          </a:p>
          <a:p>
            <a:r>
              <a:rPr lang="en-US" sz="2800" b="1" u="sng" dirty="0"/>
              <a:t>National Federation (High School) Rule Changes for 2021</a:t>
            </a:r>
            <a:endParaRPr lang="en-US" sz="2800" dirty="0"/>
          </a:p>
          <a:p>
            <a:r>
              <a:rPr lang="en-US" sz="2800" i="1" dirty="0"/>
              <a:t>Since the world </a:t>
            </a:r>
            <a:r>
              <a:rPr lang="en-US" sz="2800" i="1" dirty="0" err="1"/>
              <a:t>Covid</a:t>
            </a:r>
            <a:r>
              <a:rPr lang="en-US" sz="2800" i="1" dirty="0"/>
              <a:t> pandemic caused the cancellation of the high school track season across the country, the NFHS decided to carry the 2020 rules over to the 2021-2022 rule book. Therefore, there are no new high school rules for 2021. As a reminder, the next slides </a:t>
            </a:r>
            <a:r>
              <a:rPr lang="en-US" sz="2800" i="1"/>
              <a:t>show the new </a:t>
            </a:r>
            <a:r>
              <a:rPr lang="en-US" sz="2800" i="1" dirty="0"/>
              <a:t>rules that will go into effect in 2021 and would have gone into effect if there had been a season in 2020.</a:t>
            </a:r>
          </a:p>
          <a:p>
            <a:pPr algn="l"/>
            <a:endParaRPr lang="en-US" dirty="0"/>
          </a:p>
        </p:txBody>
      </p:sp>
    </p:spTree>
    <p:extLst>
      <p:ext uri="{BB962C8B-B14F-4D97-AF65-F5344CB8AC3E}">
        <p14:creationId xmlns:p14="http://schemas.microsoft.com/office/powerpoint/2010/main" val="316422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91771"/>
            <a:ext cx="9144000" cy="4765524"/>
          </a:xfrm>
        </p:spPr>
        <p:txBody>
          <a:bodyPr/>
          <a:lstStyle/>
          <a:p>
            <a:endParaRPr lang="en-US" dirty="0"/>
          </a:p>
          <a:p>
            <a:pPr algn="l"/>
            <a:r>
              <a:rPr lang="en-US" sz="3200" b="1" dirty="0"/>
              <a:t>Rules 4-6-5g, 8-6-1e</a:t>
            </a:r>
          </a:p>
          <a:p>
            <a:pPr algn="l"/>
            <a:endParaRPr lang="en-US" sz="2800" dirty="0"/>
          </a:p>
          <a:p>
            <a:pPr algn="l"/>
            <a:r>
              <a:rPr lang="en-US" sz="2800" dirty="0"/>
              <a:t>Adds language to clarify that a competitor should not be penalized for helping another competitor who is distressed or injured when no advantage is gained by doing so. (</a:t>
            </a:r>
            <a:r>
              <a:rPr lang="en-US" sz="2800" i="1" dirty="0"/>
              <a:t>As long as no advantage is gained, a competitor should not be penalized for showing good sportsmanship.</a:t>
            </a:r>
            <a:endParaRPr lang="en-US" sz="2800" dirty="0"/>
          </a:p>
        </p:txBody>
      </p:sp>
    </p:spTree>
    <p:extLst>
      <p:ext uri="{BB962C8B-B14F-4D97-AF65-F5344CB8AC3E}">
        <p14:creationId xmlns:p14="http://schemas.microsoft.com/office/powerpoint/2010/main" val="21242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95009"/>
            <a:ext cx="9144000" cy="4968723"/>
          </a:xfrm>
        </p:spPr>
        <p:txBody>
          <a:bodyPr/>
          <a:lstStyle/>
          <a:p>
            <a:endParaRPr lang="en-US" dirty="0"/>
          </a:p>
          <a:p>
            <a:pPr algn="l"/>
            <a:r>
              <a:rPr lang="en-US" sz="3200" b="1" dirty="0"/>
              <a:t>Rules 5-3-3&amp;4, 5-10-6 thru 11 </a:t>
            </a:r>
          </a:p>
          <a:p>
            <a:pPr algn="l"/>
            <a:endParaRPr lang="en-US" dirty="0"/>
          </a:p>
          <a:p>
            <a:pPr algn="l"/>
            <a:r>
              <a:rPr lang="en-US" sz="2800" dirty="0"/>
              <a:t>Adds language to extend the exchange zone for the 4x100m and 4x200m relays (and any other relays with legs of 200m or less) to 30 meters. (All other relay exchange zones, such as 4x400m and 4x800m, shall remain at 20 meters in length.) </a:t>
            </a:r>
          </a:p>
        </p:txBody>
      </p:sp>
    </p:spTree>
    <p:extLst>
      <p:ext uri="{BB962C8B-B14F-4D97-AF65-F5344CB8AC3E}">
        <p14:creationId xmlns:p14="http://schemas.microsoft.com/office/powerpoint/2010/main" val="325105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819" y="445104"/>
            <a:ext cx="10515600" cy="5670247"/>
          </a:xfrm>
        </p:spPr>
        <p:txBody>
          <a:bodyPr/>
          <a:lstStyle/>
          <a:p>
            <a:endParaRPr lang="en-US" dirty="0"/>
          </a:p>
          <a:p>
            <a:r>
              <a:rPr lang="en-US" sz="3200" b="1" dirty="0"/>
              <a:t>Rule 6-2-6</a:t>
            </a:r>
            <a:endParaRPr lang="en-US" dirty="0"/>
          </a:p>
          <a:p>
            <a:r>
              <a:rPr lang="en-US" dirty="0"/>
              <a:t>Adds language to state that it is illegal to run backward or in the opposite direction on a horizontal jump, pole vault or javelin runway.</a:t>
            </a:r>
          </a:p>
          <a:p>
            <a:endParaRPr lang="en-US" dirty="0"/>
          </a:p>
          <a:p>
            <a:r>
              <a:rPr lang="en-US" dirty="0"/>
              <a:t>Note that there has been considerable discussion regarding how this rule should be applied (only warm-ups or during warm-ups and the competition).  The current interpretation by NFHS is that no running backwards is allowed during warm-ups, however, </a:t>
            </a:r>
            <a:r>
              <a:rPr lang="en-US" b="1" dirty="0"/>
              <a:t>during actual competition</a:t>
            </a:r>
            <a:r>
              <a:rPr lang="en-US" dirty="0"/>
              <a:t>, if it is considered to be unsafe to use the side of the runway, an athlete who aborts an attempt is allowed to run or jog back on the runway to restart the attempt.</a:t>
            </a:r>
          </a:p>
        </p:txBody>
      </p:sp>
    </p:spTree>
    <p:extLst>
      <p:ext uri="{BB962C8B-B14F-4D97-AF65-F5344CB8AC3E}">
        <p14:creationId xmlns:p14="http://schemas.microsoft.com/office/powerpoint/2010/main" val="898073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307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Long</dc:creator>
  <cp:lastModifiedBy>Bruce Long</cp:lastModifiedBy>
  <cp:revision>6</cp:revision>
  <dcterms:created xsi:type="dcterms:W3CDTF">2021-01-20T14:37:05Z</dcterms:created>
  <dcterms:modified xsi:type="dcterms:W3CDTF">2021-01-20T23:39:54Z</dcterms:modified>
</cp:coreProperties>
</file>