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0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8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9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1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5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B3F5-A33E-423F-8948-FACE21876F3B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89E9-9A3A-4C67-B334-75F84441CC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0764"/>
            <a:ext cx="9144000" cy="667732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Officiating Field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44914"/>
            <a:ext cx="9144000" cy="4315581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AutoNum type="arabicPeriod"/>
            </a:pPr>
            <a:r>
              <a:rPr lang="en-US" sz="4000" b="1" dirty="0"/>
              <a:t>Survey the area and assess it for the safety of athletes, spectators, officials and volunteers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Obtain field sheets in advance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Check names for pronunciation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Determine how many athletes go to finals</a:t>
            </a:r>
            <a:br>
              <a:rPr lang="en-US" sz="4000" b="1" dirty="0"/>
            </a:br>
            <a:r>
              <a:rPr lang="en-US" sz="4000" b="1" dirty="0"/>
              <a:t>Tie breaking for last spot? Automatic advancement?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Short line in use?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Determine the amount of warm-up time </a:t>
            </a:r>
            <a:br>
              <a:rPr lang="en-US" sz="4000" b="1" dirty="0"/>
            </a:br>
            <a:r>
              <a:rPr lang="en-US" sz="4000" b="1" dirty="0"/>
              <a:t>General warm-up? Flight specific, Finals</a:t>
            </a:r>
          </a:p>
          <a:p>
            <a:pPr marL="457200" indent="-457200" algn="l">
              <a:buAutoNum type="arabicPeriod"/>
            </a:pPr>
            <a:r>
              <a:rPr lang="en-US" sz="4000" b="1" dirty="0"/>
              <a:t>Control warm-ups – periodically announce time remaining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lvl="1" algn="l"/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2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51" y="429639"/>
            <a:ext cx="1818973" cy="7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4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0764"/>
            <a:ext cx="9144000" cy="667732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Officiating Field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0608"/>
            <a:ext cx="9144000" cy="401796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800" b="1" dirty="0"/>
              <a:t>Allow time for instructions</a:t>
            </a:r>
            <a:br>
              <a:rPr lang="en-US" sz="2800" b="1" dirty="0"/>
            </a:br>
            <a:r>
              <a:rPr lang="en-US" sz="2800" b="1" dirty="0"/>
              <a:t>Call-up procedures, Throwing/Jumping order, Short line information, Other as appropriate</a:t>
            </a:r>
            <a:br>
              <a:rPr lang="en-US" sz="2800" b="1" dirty="0"/>
            </a:br>
            <a:r>
              <a:rPr lang="en-US" sz="2800" b="1" dirty="0"/>
              <a:t>	Be concise and consistent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Start on time - record the time on the field sheet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Use the calls of “Up”, “On Deck”, and “On Hold”</a:t>
            </a:r>
            <a:br>
              <a:rPr lang="en-US" sz="2800" b="1" dirty="0"/>
            </a:br>
            <a:r>
              <a:rPr lang="en-US" sz="2800" b="1" dirty="0"/>
              <a:t>	Call the next three while taking measurement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Control the runway/circle</a:t>
            </a:r>
            <a:br>
              <a:rPr lang="en-US" sz="2800" b="1" dirty="0"/>
            </a:br>
            <a:r>
              <a:rPr lang="en-US" sz="2800" b="1" dirty="0"/>
              <a:t>	Use second call ”Up” with hand gesture when ready</a:t>
            </a:r>
          </a:p>
          <a:p>
            <a:pPr marL="457200" indent="-457200" algn="l">
              <a:buAutoNum type="arabicPeriod"/>
            </a:pPr>
            <a:endParaRPr lang="en-US" b="1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lvl="1" algn="l"/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2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51" y="429639"/>
            <a:ext cx="1818973" cy="7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6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0764"/>
            <a:ext cx="9144000" cy="667732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Officiating Field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0608"/>
            <a:ext cx="9144000" cy="401796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800" b="1" dirty="0"/>
              <a:t>Recording Performances</a:t>
            </a:r>
            <a:br>
              <a:rPr lang="en-US" sz="2800" b="1" dirty="0"/>
            </a:br>
            <a:r>
              <a:rPr lang="en-US" sz="2800" b="1" dirty="0"/>
              <a:t>	Fair attempt – record distance</a:t>
            </a:r>
            <a:br>
              <a:rPr lang="en-US" sz="2800" b="1" dirty="0"/>
            </a:br>
            <a:r>
              <a:rPr lang="en-US" sz="2800" b="1" dirty="0"/>
              <a:t>	Foul (or miss) – X</a:t>
            </a:r>
            <a:br>
              <a:rPr lang="en-US" sz="2800" b="1" dirty="0"/>
            </a:br>
            <a:r>
              <a:rPr lang="en-US" sz="2800" b="1" dirty="0"/>
              <a:t>	Pass – use dash –</a:t>
            </a:r>
            <a:br>
              <a:rPr lang="en-US" sz="2800" b="1" dirty="0"/>
            </a:br>
            <a:r>
              <a:rPr lang="en-US" sz="2800" b="1" dirty="0"/>
              <a:t>	Short Throw/Jump – NM (if a short line)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Use flags – Red for foul/miss and white for fair/make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Convey any passes to other recording officials/computer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Record Finish time</a:t>
            </a:r>
          </a:p>
          <a:p>
            <a:pPr marL="457200" indent="-457200" algn="l">
              <a:buAutoNum type="arabicPeriod"/>
            </a:pPr>
            <a:endParaRPr lang="en-US" b="1" dirty="0"/>
          </a:p>
          <a:p>
            <a:pPr marL="457200" indent="-457200" algn="l">
              <a:buAutoNum type="arabicPeriod"/>
            </a:pPr>
            <a:endParaRPr lang="en-US" b="1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lvl="1" algn="l"/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2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51" y="429639"/>
            <a:ext cx="1818973" cy="7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7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0764"/>
            <a:ext cx="9144000" cy="667732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Officiating Field Events</a:t>
            </a:r>
            <a:br>
              <a:rPr lang="en-US" sz="4000" b="1" u="sng" dirty="0"/>
            </a:br>
            <a:r>
              <a:rPr lang="en-US" sz="3600" b="1" u="sng" dirty="0"/>
              <a:t>Throws Sector Official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0608"/>
            <a:ext cx="9144000" cy="4017963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2800" b="1" dirty="0"/>
              <a:t>Watch the warm-ups to get distance expectations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Attempt to view landing points from the side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Look for visible marks - keep eyes fixed on the </a:t>
            </a:r>
            <a:r>
              <a:rPr lang="en-US" sz="2800" b="1"/>
              <a:t>landing point</a:t>
            </a:r>
            <a:endParaRPr lang="en-US" sz="2800" b="1" dirty="0"/>
          </a:p>
          <a:p>
            <a:pPr marL="457200" indent="-457200" algn="l">
              <a:buAutoNum type="arabicPeriod"/>
            </a:pPr>
            <a:r>
              <a:rPr lang="en-US" sz="2800" b="1" dirty="0"/>
              <a:t>Indicate sector fouls with arm pointing out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Measurements are made from the nearest mark made by the implement</a:t>
            </a:r>
          </a:p>
          <a:p>
            <a:pPr marL="457200" indent="-457200" algn="l">
              <a:buAutoNum type="arabicPeriod"/>
            </a:pPr>
            <a:r>
              <a:rPr lang="en-US" sz="2800" b="1" dirty="0"/>
              <a:t>Hold the mark until next athlete enters ring/runway</a:t>
            </a:r>
          </a:p>
          <a:p>
            <a:pPr marL="457200" indent="-457200" algn="l">
              <a:buAutoNum type="arabicPeriod"/>
            </a:pPr>
            <a:endParaRPr lang="en-US" b="1" dirty="0"/>
          </a:p>
          <a:p>
            <a:pPr marL="457200" indent="-457200" algn="l">
              <a:buAutoNum type="arabicPeriod"/>
            </a:pPr>
            <a:endParaRPr lang="en-US" b="1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lvl="1" algn="l"/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2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51" y="429639"/>
            <a:ext cx="1818973" cy="7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8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0764"/>
            <a:ext cx="9144000" cy="667732"/>
          </a:xfrm>
        </p:spPr>
        <p:txBody>
          <a:bodyPr>
            <a:normAutofit fontScale="90000"/>
          </a:bodyPr>
          <a:lstStyle/>
          <a:p>
            <a:r>
              <a:rPr lang="en-US" sz="4900" b="1" u="sng" dirty="0"/>
              <a:t>Officiating Field Events</a:t>
            </a:r>
            <a:br>
              <a:rPr lang="en-US" sz="4000" b="1" u="sng" dirty="0"/>
            </a:br>
            <a:endParaRPr lang="en-US" sz="31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0608"/>
            <a:ext cx="9144000" cy="4017963"/>
          </a:xfrm>
        </p:spPr>
        <p:txBody>
          <a:bodyPr>
            <a:normAutofit/>
          </a:bodyPr>
          <a:lstStyle/>
          <a:p>
            <a:r>
              <a:rPr lang="en-US" sz="4400" b="1" dirty="0"/>
              <a:t>Methods for Determining Finals</a:t>
            </a:r>
          </a:p>
          <a:p>
            <a:pPr marL="457200" indent="-457200" algn="l">
              <a:buAutoNum type="arabicPeriod"/>
            </a:pPr>
            <a:endParaRPr lang="en-US" sz="4400" b="1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lvl="1" algn="l"/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4" name="AutoShape 2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usatf-prod-cdn.azureedge.net/ext--svg-quality-65-cache-2-4/USATF/media/USATF/logo.svg"/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151" y="429639"/>
            <a:ext cx="1818973" cy="76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76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Officiating Field Events</vt:lpstr>
      <vt:lpstr>Officiating Field Events</vt:lpstr>
      <vt:lpstr>Officiating Field Events</vt:lpstr>
      <vt:lpstr>Officiating Field Events Throws Sector Official</vt:lpstr>
      <vt:lpstr>Officiating Field Events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Officiating Field Events</dc:title>
  <dc:creator>Bruce Long</dc:creator>
  <cp:lastModifiedBy>Bruce Long</cp:lastModifiedBy>
  <cp:revision>18</cp:revision>
  <dcterms:created xsi:type="dcterms:W3CDTF">2020-03-08T17:20:53Z</dcterms:created>
  <dcterms:modified xsi:type="dcterms:W3CDTF">2020-03-13T23:09:06Z</dcterms:modified>
</cp:coreProperties>
</file>